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64" r:id="rId3"/>
    <p:sldId id="263" r:id="rId4"/>
    <p:sldId id="258" r:id="rId5"/>
    <p:sldId id="259"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61"/>
    <p:restoredTop sz="94650"/>
  </p:normalViewPr>
  <p:slideViewPr>
    <p:cSldViewPr snapToGrid="0" snapToObjects="1">
      <p:cViewPr>
        <p:scale>
          <a:sx n="69" d="100"/>
          <a:sy n="69" d="100"/>
        </p:scale>
        <p:origin x="7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5" units="cm"/>
          <inkml:channel name="T" type="integer" max="2.14748E9" units="dev"/>
        </inkml:traceFormat>
        <inkml:channelProperties>
          <inkml:channelProperty channel="X" name="resolution" value="198.62399" units="1/cm"/>
          <inkml:channelProperty channel="Y" name="resolution" value="353.32111" units="1/cm"/>
          <inkml:channelProperty channel="F" name="resolution" value="0.16159" units="1/cm"/>
          <inkml:channelProperty channel="T" name="resolution" value="1" units="1/dev"/>
        </inkml:channelProperties>
      </inkml:inkSource>
      <inkml:timestamp xml:id="ts0" timeString="2022-03-18T08:27:18.081"/>
    </inkml:context>
    <inkml:brush xml:id="br0">
      <inkml:brushProperty name="width" value="0.05292" units="cm"/>
      <inkml:brushProperty name="height" value="0.05292" units="cm"/>
      <inkml:brushProperty name="color" value="#FF0000"/>
    </inkml:brush>
  </inkml:definitions>
  <inkml:trace contextRef="#ctx0" brushRef="#br0">245 55 15 0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5" units="cm"/>
          <inkml:channel name="T" type="integer" max="2.14748E9" units="dev"/>
        </inkml:traceFormat>
        <inkml:channelProperties>
          <inkml:channelProperty channel="X" name="resolution" value="198.62399" units="1/cm"/>
          <inkml:channelProperty channel="Y" name="resolution" value="353.32111" units="1/cm"/>
          <inkml:channelProperty channel="F" name="resolution" value="0.16159" units="1/cm"/>
          <inkml:channelProperty channel="T" name="resolution" value="1" units="1/dev"/>
        </inkml:channelProperties>
      </inkml:inkSource>
      <inkml:timestamp xml:id="ts0" timeString="2022-03-18T08:27:19.157"/>
    </inkml:context>
    <inkml:brush xml:id="br0">
      <inkml:brushProperty name="width" value="0.05292" units="cm"/>
      <inkml:brushProperty name="height" value="0.05292" units="cm"/>
      <inkml:brushProperty name="color" value="#FF0000"/>
    </inkml:brush>
  </inkml:definitions>
  <inkml:trace contextRef="#ctx0" brushRef="#br0">1248 2177 15 0,'14'17'0'16,"36"-1"0"0,-27-8 0-1,-51-39 0-15</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5" units="cm"/>
          <inkml:channel name="T" type="integer" max="2.14748E9" units="dev"/>
        </inkml:traceFormat>
        <inkml:channelProperties>
          <inkml:channelProperty channel="X" name="resolution" value="198.62399" units="1/cm"/>
          <inkml:channelProperty channel="Y" name="resolution" value="353.32111" units="1/cm"/>
          <inkml:channelProperty channel="F" name="resolution" value="0.16159" units="1/cm"/>
          <inkml:channelProperty channel="T" name="resolution" value="1" units="1/dev"/>
        </inkml:channelProperties>
      </inkml:inkSource>
      <inkml:timestamp xml:id="ts0" timeString="2022-03-18T08:27:19.271"/>
    </inkml:context>
    <inkml:brush xml:id="br0">
      <inkml:brushProperty name="width" value="0.05292" units="cm"/>
      <inkml:brushProperty name="height" value="0.05292" units="cm"/>
      <inkml:brushProperty name="color" value="#FF0000"/>
    </inkml:brush>
  </inkml:definitions>
  <inkml:trace contextRef="#ctx0" brushRef="#br0">1470 1899 15 0,'32'-11'0'15,"52"-24"0"1</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7A14A-39A4-E44B-A1A4-FAE940DA5D2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FC6AC39-302A-4D4B-99E7-8DE1F55BC8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937482B-53A9-AB4A-A8F0-47C475633E1A}"/>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5" name="Footer Placeholder 4">
            <a:extLst>
              <a:ext uri="{FF2B5EF4-FFF2-40B4-BE49-F238E27FC236}">
                <a16:creationId xmlns:a16="http://schemas.microsoft.com/office/drawing/2014/main" id="{6D2DC7D8-D406-3647-A51C-A7F9FE0024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B4F840-BB14-104B-807C-CA209EFF25C1}"/>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340027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1F163-5C10-2E45-831B-A63D90C516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3176409-75A0-254D-998F-A46534E9B3A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414ECD-7E18-E140-923D-EEDD2632BA32}"/>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5" name="Footer Placeholder 4">
            <a:extLst>
              <a:ext uri="{FF2B5EF4-FFF2-40B4-BE49-F238E27FC236}">
                <a16:creationId xmlns:a16="http://schemas.microsoft.com/office/drawing/2014/main" id="{171EA4AF-CD0A-BC4F-93F5-E3334BA9C7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77BCB8-1BBC-A743-BC3F-4EE4C7C9B2C5}"/>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2978215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C6341-BA58-C848-94DF-03BB5F20844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B0EDBDA-89A6-AE44-8790-5A697B6C55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82C705D-3494-3B44-95CB-60AB6636911A}"/>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5" name="Footer Placeholder 4">
            <a:extLst>
              <a:ext uri="{FF2B5EF4-FFF2-40B4-BE49-F238E27FC236}">
                <a16:creationId xmlns:a16="http://schemas.microsoft.com/office/drawing/2014/main" id="{B37E62B0-AA5B-5143-838D-8F368ACB77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9803A4-8502-A143-871E-528C9A423D77}"/>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241026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0EE1E-7B3B-1748-B0E3-F57C0F39BB3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671F92C-EB6C-5841-BA36-EE31EFBBC64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10A0F1D-8B20-6448-B846-8DA565BC0A1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A928252-A8E9-5E44-93CB-3E3BC2A04D0A}"/>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6" name="Footer Placeholder 5">
            <a:extLst>
              <a:ext uri="{FF2B5EF4-FFF2-40B4-BE49-F238E27FC236}">
                <a16:creationId xmlns:a16="http://schemas.microsoft.com/office/drawing/2014/main" id="{B3BFF7BC-0B10-484E-90C1-E4D5A75E41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039B1E-923F-734F-ABB7-940848EF1E41}"/>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4060970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33B7E-98B3-AE4B-B543-E2F83701F36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C904BD-DC07-B245-B2B2-0FDD304078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DC8458-03D7-7D4A-9884-A548E6CD04E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554F212-7694-C244-ADDB-64E5990F1E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2025471-3C7D-2349-A9DC-60A34A23B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DAB5335-3041-074B-BAB7-C6D5C8ACC945}"/>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8" name="Footer Placeholder 7">
            <a:extLst>
              <a:ext uri="{FF2B5EF4-FFF2-40B4-BE49-F238E27FC236}">
                <a16:creationId xmlns:a16="http://schemas.microsoft.com/office/drawing/2014/main" id="{7CA71510-570F-E643-8A1A-30B2C338A47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0D255D8-196D-0C40-8ACB-3249F3B3E0AB}"/>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2169143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0E2FA-D40C-9E43-92E7-8FC242491DE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751638D-2B6D-C640-861A-A47E49714573}"/>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4" name="Footer Placeholder 3">
            <a:extLst>
              <a:ext uri="{FF2B5EF4-FFF2-40B4-BE49-F238E27FC236}">
                <a16:creationId xmlns:a16="http://schemas.microsoft.com/office/drawing/2014/main" id="{8D832AAB-CBE9-E747-9CD8-963F8554A16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60BEA63-A528-7B48-806C-E5936358D213}"/>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387888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6A00BF-1D3F-324B-B053-83184F2B73CF}"/>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3" name="Footer Placeholder 2">
            <a:extLst>
              <a:ext uri="{FF2B5EF4-FFF2-40B4-BE49-F238E27FC236}">
                <a16:creationId xmlns:a16="http://schemas.microsoft.com/office/drawing/2014/main" id="{6D3A5481-2F71-AE40-A730-7D061E71223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780A11-F4CA-F84E-94DC-E43D107EA8B3}"/>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4156667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45B49-C585-1644-8F16-CAC021111DB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6B1A9D9-A961-1142-885C-6D727046B3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71AA1A0-211E-5749-B496-C36D32E1DC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658B339-CD79-8C40-BAC8-64F205D2D6D5}"/>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6" name="Footer Placeholder 5">
            <a:extLst>
              <a:ext uri="{FF2B5EF4-FFF2-40B4-BE49-F238E27FC236}">
                <a16:creationId xmlns:a16="http://schemas.microsoft.com/office/drawing/2014/main" id="{57531301-A4C7-1742-9343-5BE8348919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B8ADE3-D0D6-A742-9A42-4ACAD74672C9}"/>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3836882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343C3-A6AD-8147-BA46-040E9C93C49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E0FA668-7468-C34F-BF78-AA90A8F310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CCE04ED-E0A1-574E-92E4-04E75F363D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D93F3C6-896C-5F4A-A02B-1C6A0EC460E8}"/>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6" name="Footer Placeholder 5">
            <a:extLst>
              <a:ext uri="{FF2B5EF4-FFF2-40B4-BE49-F238E27FC236}">
                <a16:creationId xmlns:a16="http://schemas.microsoft.com/office/drawing/2014/main" id="{F60C2AA0-0539-944D-B17F-7A867DF755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112F31-360A-8143-9B86-2DC38DEC83B5}"/>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4261074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16C15-EE46-2140-9410-53591C45E8C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2147FFE-F4AF-7B46-905F-9771D203CCF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96E6B80-85A4-054A-B5D7-EC3C92D8D219}"/>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5" name="Footer Placeholder 4">
            <a:extLst>
              <a:ext uri="{FF2B5EF4-FFF2-40B4-BE49-F238E27FC236}">
                <a16:creationId xmlns:a16="http://schemas.microsoft.com/office/drawing/2014/main" id="{9BCF05C7-55D2-5F45-AB62-827AE18027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16EFCE-243D-7946-9DA6-57BFA372E7C6}"/>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1633103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66F85C-76DB-514C-958F-8859B99A18A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047FBDE-E07C-BE4F-ACD5-9B082C8FD19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3634421-9FF7-434A-AA0D-EFE8E79E40C2}"/>
              </a:ext>
            </a:extLst>
          </p:cNvPr>
          <p:cNvSpPr>
            <a:spLocks noGrp="1"/>
          </p:cNvSpPr>
          <p:nvPr>
            <p:ph type="dt" sz="half" idx="10"/>
          </p:nvPr>
        </p:nvSpPr>
        <p:spPr/>
        <p:txBody>
          <a:bodyPr/>
          <a:lstStyle/>
          <a:p>
            <a:fld id="{26C34730-BFE5-1E48-A56E-BD8FCD5B9EDE}" type="datetimeFigureOut">
              <a:rPr lang="en-US" smtClean="0"/>
              <a:t>3/18/2022</a:t>
            </a:fld>
            <a:endParaRPr lang="en-US"/>
          </a:p>
        </p:txBody>
      </p:sp>
      <p:sp>
        <p:nvSpPr>
          <p:cNvPr id="5" name="Footer Placeholder 4">
            <a:extLst>
              <a:ext uri="{FF2B5EF4-FFF2-40B4-BE49-F238E27FC236}">
                <a16:creationId xmlns:a16="http://schemas.microsoft.com/office/drawing/2014/main" id="{A4215D71-EF2D-284A-B90D-A5964590F8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EA0809-3917-C44C-8EF4-3C7C9B7FAD88}"/>
              </a:ext>
            </a:extLst>
          </p:cNvPr>
          <p:cNvSpPr>
            <a:spLocks noGrp="1"/>
          </p:cNvSpPr>
          <p:nvPr>
            <p:ph type="sldNum" sz="quarter" idx="12"/>
          </p:nvPr>
        </p:nvSpPr>
        <p:spPr/>
        <p:txBody>
          <a:bodyPr/>
          <a:lstStyle/>
          <a:p>
            <a:fld id="{C0A02143-4FCE-F740-A640-5FE468417DE3}" type="slidenum">
              <a:rPr lang="en-US" smtClean="0"/>
              <a:t>‹#›</a:t>
            </a:fld>
            <a:endParaRPr lang="en-US"/>
          </a:p>
        </p:txBody>
      </p:sp>
    </p:spTree>
    <p:extLst>
      <p:ext uri="{BB962C8B-B14F-4D97-AF65-F5344CB8AC3E}">
        <p14:creationId xmlns:p14="http://schemas.microsoft.com/office/powerpoint/2010/main" val="2371945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0FB573-FF3E-4743-BDEB-EB79CC18F7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245B9FA-F1BE-8F42-A814-310B30882A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2F3DAA9-678D-C647-9078-3508120BE4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C34730-BFE5-1E48-A56E-BD8FCD5B9EDE}" type="datetimeFigureOut">
              <a:rPr lang="en-US" smtClean="0"/>
              <a:t>3/18/2022</a:t>
            </a:fld>
            <a:endParaRPr lang="en-US"/>
          </a:p>
        </p:txBody>
      </p:sp>
      <p:sp>
        <p:nvSpPr>
          <p:cNvPr id="5" name="Footer Placeholder 4">
            <a:extLst>
              <a:ext uri="{FF2B5EF4-FFF2-40B4-BE49-F238E27FC236}">
                <a16:creationId xmlns:a16="http://schemas.microsoft.com/office/drawing/2014/main" id="{1ED31D59-9FE1-E849-9A23-ECD90BC176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0650281-7B12-C54B-81B8-AA4AAADBE0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A02143-4FCE-F740-A640-5FE468417DE3}" type="slidenum">
              <a:rPr lang="en-US" smtClean="0"/>
              <a:t>‹#›</a:t>
            </a:fld>
            <a:endParaRPr lang="en-US"/>
          </a:p>
        </p:txBody>
      </p:sp>
    </p:spTree>
    <p:extLst>
      <p:ext uri="{BB962C8B-B14F-4D97-AF65-F5344CB8AC3E}">
        <p14:creationId xmlns:p14="http://schemas.microsoft.com/office/powerpoint/2010/main" val="1327694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384B60D-FB0D-8340-BFE1-27ACE9761F98}"/>
              </a:ext>
            </a:extLst>
          </p:cNvPr>
          <p:cNvSpPr txBox="1"/>
          <p:nvPr/>
        </p:nvSpPr>
        <p:spPr>
          <a:xfrm>
            <a:off x="572493" y="2071316"/>
            <a:ext cx="6713552" cy="4119172"/>
          </a:xfrm>
          <a:prstGeom prst="rect">
            <a:avLst/>
          </a:prstGeom>
        </p:spPr>
        <p:txBody>
          <a:bodyPr vert="horz" lIns="91440" tIns="45720" rIns="91440" bIns="45720" rtlCol="0" anchor="t">
            <a:normAutofit/>
          </a:bodyPr>
          <a:lstStyle/>
          <a:p>
            <a:pPr indent="-228600" algn="just">
              <a:lnSpc>
                <a:spcPct val="200000"/>
              </a:lnSpc>
              <a:spcAft>
                <a:spcPts val="600"/>
              </a:spcAft>
              <a:buFont typeface="Arial" panose="020B0604020202020204" pitchFamily="34" charset="0"/>
              <a:buChar char="•"/>
            </a:pPr>
            <a:r>
              <a:rPr lang="en-US" b="1" dirty="0">
                <a:effectLst/>
                <a:latin typeface="Comic Sans MS" panose="030F0902030302020204" pitchFamily="66" charset="0"/>
              </a:rPr>
              <a:t>Nowruz is the celebration of the Persian New Year. Persia is the old name for Iran. Just like we begin a new year on the 1</a:t>
            </a:r>
            <a:r>
              <a:rPr lang="en-US" b="1" baseline="30000" dirty="0">
                <a:effectLst/>
                <a:latin typeface="Comic Sans MS" panose="030F0902030302020204" pitchFamily="66" charset="0"/>
              </a:rPr>
              <a:t>st</a:t>
            </a:r>
            <a:r>
              <a:rPr lang="en-US" b="1" dirty="0">
                <a:effectLst/>
                <a:latin typeface="Comic Sans MS" panose="030F0902030302020204" pitchFamily="66" charset="0"/>
              </a:rPr>
              <a:t> day of January, Iranians begin the New Year, on the first day of Spring, at the exact time it begins. This year Spring </a:t>
            </a:r>
            <a:r>
              <a:rPr lang="en-US" b="1" dirty="0" smtClean="0">
                <a:effectLst/>
                <a:latin typeface="Comic Sans MS" panose="030F0902030302020204" pitchFamily="66" charset="0"/>
              </a:rPr>
              <a:t>begins </a:t>
            </a:r>
            <a:r>
              <a:rPr lang="en-US" b="1" dirty="0">
                <a:effectLst/>
                <a:latin typeface="Comic Sans MS" panose="030F0902030302020204" pitchFamily="66" charset="0"/>
              </a:rPr>
              <a:t>on the 20</a:t>
            </a:r>
            <a:r>
              <a:rPr lang="en-US" b="1" baseline="30000" dirty="0">
                <a:effectLst/>
                <a:latin typeface="Comic Sans MS" panose="030F0902030302020204" pitchFamily="66" charset="0"/>
              </a:rPr>
              <a:t>th</a:t>
            </a:r>
            <a:r>
              <a:rPr lang="en-US" b="1" dirty="0">
                <a:effectLst/>
                <a:latin typeface="Comic Sans MS" panose="030F0902030302020204" pitchFamily="66" charset="0"/>
              </a:rPr>
              <a:t> of March at 03:33:26 pm. Nowruz is a holiday in Iran and many countries around the world.</a:t>
            </a:r>
            <a:endParaRPr lang="en-US" dirty="0">
              <a:effectLst/>
              <a:latin typeface="Comic Sans MS" panose="030F0902030302020204" pitchFamily="66" charset="0"/>
            </a:endParaRPr>
          </a:p>
        </p:txBody>
      </p:sp>
      <p:pic>
        <p:nvPicPr>
          <p:cNvPr id="10" name="Picture 9">
            <a:extLst>
              <a:ext uri="{FF2B5EF4-FFF2-40B4-BE49-F238E27FC236}">
                <a16:creationId xmlns:a16="http://schemas.microsoft.com/office/drawing/2014/main" id="{8A15EE26-0F1B-B843-8561-3C2D005E0EE0}"/>
              </a:ext>
            </a:extLst>
          </p:cNvPr>
          <p:cNvPicPr>
            <a:picLocks noChangeAspect="1"/>
          </p:cNvPicPr>
          <p:nvPr/>
        </p:nvPicPr>
        <p:blipFill rotWithShape="1">
          <a:blip r:embed="rId2"/>
          <a:srcRect l="1354" r="2440" b="-1"/>
          <a:stretch/>
        </p:blipFill>
        <p:spPr>
          <a:xfrm>
            <a:off x="7675658" y="2093976"/>
            <a:ext cx="3941064" cy="4096512"/>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88200" y="19800"/>
              <a:ext cx="360" cy="360"/>
            </p14:xfrm>
          </p:contentPart>
        </mc:Choice>
        <mc:Fallback>
          <p:pic>
            <p:nvPicPr>
              <p:cNvPr id="2" name="Ink 1"/>
              <p:cNvPicPr/>
              <p:nvPr/>
            </p:nvPicPr>
            <p:blipFill>
              <a:blip r:embed="rId4"/>
              <a:stretch>
                <a:fillRect/>
              </a:stretch>
            </p:blipFill>
            <p:spPr>
              <a:xfrm>
                <a:off x="71640" y="3240"/>
                <a:ext cx="33480" cy="33480"/>
              </a:xfrm>
              <a:prstGeom prst="rect">
                <a:avLst/>
              </a:prstGeom>
            </p:spPr>
          </p:pic>
        </mc:Fallback>
      </mc:AlternateContent>
    </p:spTree>
    <p:extLst>
      <p:ext uri="{BB962C8B-B14F-4D97-AF65-F5344CB8AC3E}">
        <p14:creationId xmlns:p14="http://schemas.microsoft.com/office/powerpoint/2010/main" val="107578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Map&#10;&#10;Description automatically generated">
            <a:extLst>
              <a:ext uri="{FF2B5EF4-FFF2-40B4-BE49-F238E27FC236}">
                <a16:creationId xmlns:a16="http://schemas.microsoft.com/office/drawing/2014/main" id="{D15F833F-AA7C-144B-9166-68E1A719FC3D}"/>
              </a:ext>
            </a:extLst>
          </p:cNvPr>
          <p:cNvPicPr>
            <a:picLocks noChangeAspect="1"/>
          </p:cNvPicPr>
          <p:nvPr/>
        </p:nvPicPr>
        <p:blipFill rotWithShape="1">
          <a:blip r:embed="rId2"/>
          <a:srcRect t="24187" b="16717"/>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TextBox 2">
            <a:extLst>
              <a:ext uri="{FF2B5EF4-FFF2-40B4-BE49-F238E27FC236}">
                <a16:creationId xmlns:a16="http://schemas.microsoft.com/office/drawing/2014/main" id="{9E80DAC4-AC30-FF4F-83B6-44B00CC4750E}"/>
              </a:ext>
            </a:extLst>
          </p:cNvPr>
          <p:cNvSpPr txBox="1"/>
          <p:nvPr/>
        </p:nvSpPr>
        <p:spPr>
          <a:xfrm>
            <a:off x="1125182" y="3710613"/>
            <a:ext cx="8133118" cy="2452687"/>
          </a:xfrm>
          <a:prstGeom prst="rect">
            <a:avLst/>
          </a:prstGeom>
        </p:spPr>
        <p:txBody>
          <a:bodyPr vert="horz" lIns="91440" tIns="45720" rIns="91440" bIns="45720" rtlCol="0" anchor="ctr">
            <a:normAutofit/>
          </a:bodyPr>
          <a:lstStyle/>
          <a:p>
            <a:pPr algn="just">
              <a:lnSpc>
                <a:spcPct val="200000"/>
              </a:lnSpc>
              <a:spcAft>
                <a:spcPts val="600"/>
              </a:spcAft>
            </a:pPr>
            <a:r>
              <a:rPr lang="en-US" b="1" dirty="0" smtClean="0">
                <a:effectLst/>
              </a:rPr>
              <a:t>Iranians </a:t>
            </a:r>
            <a:r>
              <a:rPr lang="en-US" b="1" dirty="0">
                <a:effectLst/>
              </a:rPr>
              <a:t>began celebrating Nowruz around 3 thousand years ago in Persia, which at the time stretched from the river Nile in the west to India in the east. Now Nowruz is celebrated by Iranians and millions of people around the world. </a:t>
            </a:r>
            <a:endParaRPr lang="en-US" dirty="0">
              <a:effectLst/>
            </a:endParaRPr>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449280" y="783720"/>
              <a:ext cx="31680" cy="15120"/>
            </p14:xfrm>
          </p:contentPart>
        </mc:Choice>
        <mc:Fallback>
          <p:pic>
            <p:nvPicPr>
              <p:cNvPr id="2" name="Ink 1"/>
              <p:cNvPicPr/>
              <p:nvPr/>
            </p:nvPicPr>
            <p:blipFill>
              <a:blip r:embed="rId4"/>
              <a:stretch>
                <a:fillRect/>
              </a:stretch>
            </p:blipFill>
            <p:spPr>
              <a:xfrm>
                <a:off x="432720" y="767160"/>
                <a:ext cx="64800" cy="48240"/>
              </a:xfrm>
              <a:prstGeom prst="rect">
                <a:avLst/>
              </a:prstGeom>
            </p:spPr>
          </p:pic>
        </mc:Fallback>
      </mc:AlternateContent>
    </p:spTree>
    <p:extLst>
      <p:ext uri="{BB962C8B-B14F-4D97-AF65-F5344CB8AC3E}">
        <p14:creationId xmlns:p14="http://schemas.microsoft.com/office/powerpoint/2010/main" val="13685778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B7215FD-100C-5245-977B-FCF3CC0DB4DB}"/>
              </a:ext>
            </a:extLst>
          </p:cNvPr>
          <p:cNvSpPr txBox="1"/>
          <p:nvPr/>
        </p:nvSpPr>
        <p:spPr>
          <a:xfrm>
            <a:off x="457200" y="2872899"/>
            <a:ext cx="4660900" cy="3320668"/>
          </a:xfrm>
          <a:prstGeom prst="rect">
            <a:avLst/>
          </a:prstGeom>
        </p:spPr>
        <p:txBody>
          <a:bodyPr vert="horz" lIns="91440" tIns="45720" rIns="91440" bIns="45720" rtlCol="0">
            <a:normAutofit/>
          </a:bodyPr>
          <a:lstStyle/>
          <a:p>
            <a:pPr indent="-228600" algn="just">
              <a:lnSpc>
                <a:spcPct val="110000"/>
              </a:lnSpc>
              <a:spcAft>
                <a:spcPts val="600"/>
              </a:spcAft>
              <a:buFont typeface="Arial" panose="020B0604020202020204" pitchFamily="34" charset="0"/>
              <a:buChar char="•"/>
            </a:pPr>
            <a:r>
              <a:rPr lang="en-US" sz="2000" b="1" dirty="0">
                <a:effectLst/>
                <a:latin typeface="Comic Sans MS" panose="030F0902030302020204" pitchFamily="66" charset="0"/>
              </a:rPr>
              <a:t>Families set a Nowruz table called Haft-Seen. </a:t>
            </a:r>
            <a:r>
              <a:rPr lang="en-US" sz="2000" b="1" dirty="0">
                <a:latin typeface="Comic Sans MS" panose="030F0902030302020204" pitchFamily="66" charset="0"/>
              </a:rPr>
              <a:t>A</a:t>
            </a:r>
            <a:r>
              <a:rPr lang="en-US" sz="2000" b="1" dirty="0">
                <a:effectLst/>
                <a:latin typeface="Comic Sans MS" panose="030F0902030302020204" pitchFamily="66" charset="0"/>
              </a:rPr>
              <a:t> </a:t>
            </a:r>
            <a:r>
              <a:rPr lang="en-US" sz="2000" b="1" dirty="0" err="1">
                <a:effectLst/>
                <a:latin typeface="Comic Sans MS" panose="030F0902030302020204" pitchFamily="66" charset="0"/>
              </a:rPr>
              <a:t>colourfull</a:t>
            </a:r>
            <a:r>
              <a:rPr lang="en-US" sz="2000" b="1" dirty="0">
                <a:effectLst/>
                <a:latin typeface="Comic Sans MS" panose="030F0902030302020204" pitchFamily="66" charset="0"/>
              </a:rPr>
              <a:t> table includes seven natural organic items whose names begin with the letter S,  which is ‘seen’ in Farsi or Iranian language. ‘Seen’ symbolizes a yearning, something you wish. In Farsi this is called Haft-Seen, which means seven S’s.</a:t>
            </a:r>
            <a:endParaRPr lang="en-US" sz="2000" dirty="0">
              <a:latin typeface="Comic Sans MS" panose="030F0902030302020204" pitchFamily="66" charset="0"/>
            </a:endParaRPr>
          </a:p>
        </p:txBody>
      </p:sp>
      <p:pic>
        <p:nvPicPr>
          <p:cNvPr id="5" name="Picture 4">
            <a:extLst>
              <a:ext uri="{FF2B5EF4-FFF2-40B4-BE49-F238E27FC236}">
                <a16:creationId xmlns:a16="http://schemas.microsoft.com/office/drawing/2014/main" id="{1CE72307-8B2A-6649-81E8-1A014253489D}"/>
              </a:ext>
            </a:extLst>
          </p:cNvPr>
          <p:cNvPicPr>
            <a:picLocks noChangeAspect="1"/>
          </p:cNvPicPr>
          <p:nvPr/>
        </p:nvPicPr>
        <p:blipFill rotWithShape="1">
          <a:blip r:embed="rId2"/>
          <a:srcRect t="22650" r="-1" b="6306"/>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529200" y="667080"/>
              <a:ext cx="42120" cy="16920"/>
            </p14:xfrm>
          </p:contentPart>
        </mc:Choice>
        <mc:Fallback>
          <p:pic>
            <p:nvPicPr>
              <p:cNvPr id="2" name="Ink 1"/>
              <p:cNvPicPr/>
              <p:nvPr/>
            </p:nvPicPr>
            <p:blipFill>
              <a:blip r:embed="rId4"/>
              <a:stretch>
                <a:fillRect/>
              </a:stretch>
            </p:blipFill>
            <p:spPr>
              <a:xfrm>
                <a:off x="512640" y="650520"/>
                <a:ext cx="75240" cy="50040"/>
              </a:xfrm>
              <a:prstGeom prst="rect">
                <a:avLst/>
              </a:prstGeom>
            </p:spPr>
          </p:pic>
        </mc:Fallback>
      </mc:AlternateContent>
    </p:spTree>
    <p:extLst>
      <p:ext uri="{BB962C8B-B14F-4D97-AF65-F5344CB8AC3E}">
        <p14:creationId xmlns:p14="http://schemas.microsoft.com/office/powerpoint/2010/main" val="3239114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65289D-5275-4545-BDA0-208A3A0C0D41}"/>
              </a:ext>
            </a:extLst>
          </p:cNvPr>
          <p:cNvSpPr txBox="1"/>
          <p:nvPr/>
        </p:nvSpPr>
        <p:spPr>
          <a:xfrm>
            <a:off x="754546" y="2896161"/>
            <a:ext cx="8619060" cy="646331"/>
          </a:xfrm>
          <a:prstGeom prst="rect">
            <a:avLst/>
          </a:prstGeom>
          <a:noFill/>
        </p:spPr>
        <p:txBody>
          <a:bodyPr wrap="square">
            <a:spAutoFit/>
          </a:bodyPr>
          <a:lstStyle/>
          <a:p>
            <a:pPr>
              <a:lnSpc>
                <a:spcPct val="200000"/>
              </a:lnSpc>
            </a:pPr>
            <a:r>
              <a:rPr lang="en-US" b="1" u="sng" dirty="0" err="1">
                <a:latin typeface="Arial" panose="020B0604020202020204" pitchFamily="34" charset="0"/>
                <a:ea typeface="Times New Roman" panose="02020603050405020304" pitchFamily="18" charset="0"/>
                <a:cs typeface="Arial" panose="020B0604020202020204" pitchFamily="34" charset="0"/>
              </a:rPr>
              <a:t>Serkeh</a:t>
            </a:r>
            <a:r>
              <a:rPr lang="en-US" b="1" dirty="0">
                <a:latin typeface="Arial" panose="020B0604020202020204" pitchFamily="34" charset="0"/>
                <a:ea typeface="Times New Roman" panose="02020603050405020304" pitchFamily="18" charset="0"/>
                <a:cs typeface="Arial" panose="020B0604020202020204" pitchFamily="34" charset="0"/>
              </a:rPr>
              <a:t>  means vinegar.  This is symbol of wisdom and </a:t>
            </a:r>
            <a:r>
              <a:rPr lang="en-US" b="1" dirty="0" smtClean="0">
                <a:latin typeface="Arial" panose="020B0604020202020204" pitchFamily="34" charset="0"/>
                <a:ea typeface="Times New Roman" panose="02020603050405020304" pitchFamily="18" charset="0"/>
                <a:cs typeface="Arial" panose="020B0604020202020204" pitchFamily="34" charset="0"/>
              </a:rPr>
              <a:t>patience</a:t>
            </a:r>
            <a:endParaRPr lang="en-GB" sz="1200" dirty="0">
              <a:effectLst/>
              <a:latin typeface="Cambria" panose="02040503050406030204" pitchFamily="18" charset="0"/>
              <a:ea typeface="Times New Roman" panose="02020603050405020304" pitchFamily="18" charset="0"/>
              <a:cs typeface="Arial" panose="020B0604020202020204" pitchFamily="34" charset="0"/>
            </a:endParaRPr>
          </a:p>
        </p:txBody>
      </p:sp>
      <p:sp>
        <p:nvSpPr>
          <p:cNvPr id="10" name="TextBox 9">
            <a:extLst>
              <a:ext uri="{FF2B5EF4-FFF2-40B4-BE49-F238E27FC236}">
                <a16:creationId xmlns:a16="http://schemas.microsoft.com/office/drawing/2014/main" id="{1CC060D0-1F37-8F49-92D1-D9A2A253D9D1}"/>
              </a:ext>
            </a:extLst>
          </p:cNvPr>
          <p:cNvSpPr txBox="1"/>
          <p:nvPr/>
        </p:nvSpPr>
        <p:spPr>
          <a:xfrm>
            <a:off x="754546" y="5470076"/>
            <a:ext cx="7697525" cy="615553"/>
          </a:xfrm>
          <a:prstGeom prst="rect">
            <a:avLst/>
          </a:prstGeom>
          <a:noFill/>
        </p:spPr>
        <p:txBody>
          <a:bodyPr wrap="square" rtlCol="0">
            <a:spAutoFit/>
          </a:bodyPr>
          <a:lstStyle/>
          <a:p>
            <a:r>
              <a:rPr lang="en-US" b="1" u="sng" dirty="0">
                <a:latin typeface="Comic Sans MS" panose="030F0902030302020204" pitchFamily="66" charset="0"/>
                <a:ea typeface="Times New Roman" panose="02020603050405020304" pitchFamily="18" charset="0"/>
                <a:cs typeface="Arial" panose="020B0604020202020204" pitchFamily="34" charset="0"/>
              </a:rPr>
              <a:t>Seer</a:t>
            </a:r>
            <a:r>
              <a:rPr lang="en-US" b="1" dirty="0">
                <a:latin typeface="Comic Sans MS" panose="030F0902030302020204" pitchFamily="66" charset="0"/>
                <a:ea typeface="Times New Roman" panose="02020603050405020304" pitchFamily="18" charset="0"/>
                <a:cs typeface="Arial" panose="020B0604020202020204" pitchFamily="34" charset="0"/>
              </a:rPr>
              <a:t>  means garlic which symbolizes medicine.</a:t>
            </a:r>
            <a:endParaRPr lang="en-GB" dirty="0">
              <a:effectLst/>
              <a:latin typeface="Comic Sans MS" panose="030F0902030302020204" pitchFamily="66" charset="0"/>
              <a:ea typeface="Times New Roman" panose="02020603050405020304" pitchFamily="18" charset="0"/>
              <a:cs typeface="Arial" panose="020B0604020202020204" pitchFamily="34" charset="0"/>
            </a:endParaRPr>
          </a:p>
          <a:p>
            <a:endParaRPr lang="en-US" sz="1600" dirty="0">
              <a:latin typeface="Comic Sans MS" panose="030F0902030302020204" pitchFamily="66" charset="0"/>
            </a:endParaRPr>
          </a:p>
        </p:txBody>
      </p:sp>
      <p:sp>
        <p:nvSpPr>
          <p:cNvPr id="13" name="TextBox 12">
            <a:extLst>
              <a:ext uri="{FF2B5EF4-FFF2-40B4-BE49-F238E27FC236}">
                <a16:creationId xmlns:a16="http://schemas.microsoft.com/office/drawing/2014/main" id="{C08C5727-D447-2545-BD73-97C0D50A0514}"/>
              </a:ext>
            </a:extLst>
          </p:cNvPr>
          <p:cNvSpPr txBox="1"/>
          <p:nvPr/>
        </p:nvSpPr>
        <p:spPr>
          <a:xfrm>
            <a:off x="754546" y="827514"/>
            <a:ext cx="4987263" cy="615553"/>
          </a:xfrm>
          <a:prstGeom prst="rect">
            <a:avLst/>
          </a:prstGeom>
          <a:noFill/>
        </p:spPr>
        <p:txBody>
          <a:bodyPr wrap="none" rtlCol="0">
            <a:spAutoFit/>
          </a:bodyPr>
          <a:lstStyle/>
          <a:p>
            <a:r>
              <a:rPr lang="en-US" b="1" u="sng" dirty="0" err="1">
                <a:latin typeface="Comic Sans MS" panose="030F0902030302020204" pitchFamily="66" charset="0"/>
              </a:rPr>
              <a:t>Seeb</a:t>
            </a:r>
            <a:r>
              <a:rPr lang="en-US" b="1" u="sng" dirty="0">
                <a:latin typeface="Comic Sans MS" panose="030F0902030302020204" pitchFamily="66" charset="0"/>
              </a:rPr>
              <a:t> </a:t>
            </a:r>
            <a:r>
              <a:rPr lang="en-US" b="1" dirty="0">
                <a:latin typeface="Comic Sans MS" panose="030F0902030302020204" pitchFamily="66" charset="0"/>
              </a:rPr>
              <a:t>  means apple. This is symbol of health.</a:t>
            </a:r>
            <a:endParaRPr lang="en-GB" dirty="0">
              <a:latin typeface="Comic Sans MS" panose="030F0902030302020204" pitchFamily="66" charset="0"/>
            </a:endParaRPr>
          </a:p>
          <a:p>
            <a:endParaRPr lang="en-US" sz="1600" dirty="0">
              <a:latin typeface="Comic Sans MS" panose="030F0902030302020204" pitchFamily="66" charset="0"/>
            </a:endParaRPr>
          </a:p>
        </p:txBody>
      </p:sp>
    </p:spTree>
    <p:extLst>
      <p:ext uri="{BB962C8B-B14F-4D97-AF65-F5344CB8AC3E}">
        <p14:creationId xmlns:p14="http://schemas.microsoft.com/office/powerpoint/2010/main" val="7126489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F9C65F-D1C4-1342-BDD3-FD5C8B67AD10}"/>
              </a:ext>
            </a:extLst>
          </p:cNvPr>
          <p:cNvSpPr txBox="1"/>
          <p:nvPr/>
        </p:nvSpPr>
        <p:spPr>
          <a:xfrm>
            <a:off x="600585" y="1228299"/>
            <a:ext cx="6155852" cy="615553"/>
          </a:xfrm>
          <a:prstGeom prst="rect">
            <a:avLst/>
          </a:prstGeom>
          <a:noFill/>
        </p:spPr>
        <p:txBody>
          <a:bodyPr wrap="none" rtlCol="0">
            <a:spAutoFit/>
          </a:bodyPr>
          <a:lstStyle/>
          <a:p>
            <a:r>
              <a:rPr lang="en-US" b="1" u="sng" dirty="0" err="1">
                <a:latin typeface="Comic Sans MS" panose="030F0902030302020204" pitchFamily="66" charset="0"/>
                <a:ea typeface="Times New Roman" panose="02020603050405020304" pitchFamily="18" charset="0"/>
                <a:cs typeface="Arial" panose="020B0604020202020204" pitchFamily="34" charset="0"/>
              </a:rPr>
              <a:t>Somaq</a:t>
            </a:r>
            <a:r>
              <a:rPr lang="en-US" b="1" u="sng" dirty="0">
                <a:latin typeface="Comic Sans MS" panose="030F0902030302020204" pitchFamily="66" charset="0"/>
                <a:ea typeface="Times New Roman" panose="02020603050405020304" pitchFamily="18" charset="0"/>
                <a:cs typeface="Arial" panose="020B0604020202020204" pitchFamily="34" charset="0"/>
              </a:rPr>
              <a:t> </a:t>
            </a:r>
            <a:r>
              <a:rPr lang="en-US" b="1" dirty="0">
                <a:latin typeface="Comic Sans MS" panose="030F0902030302020204" pitchFamily="66" charset="0"/>
                <a:ea typeface="Times New Roman" panose="02020603050405020304" pitchFamily="18" charset="0"/>
                <a:cs typeface="Arial" panose="020B0604020202020204" pitchFamily="34" charset="0"/>
              </a:rPr>
              <a:t>is a spice which symbolizes sunrise and sunshine.</a:t>
            </a:r>
            <a:endParaRPr lang="en-GB" dirty="0">
              <a:effectLst/>
              <a:latin typeface="Comic Sans MS" panose="030F0902030302020204" pitchFamily="66" charset="0"/>
              <a:ea typeface="Times New Roman" panose="02020603050405020304" pitchFamily="18" charset="0"/>
              <a:cs typeface="Arial" panose="020B0604020202020204" pitchFamily="34" charset="0"/>
            </a:endParaRPr>
          </a:p>
          <a:p>
            <a:endParaRPr lang="en-US" sz="1600" dirty="0">
              <a:latin typeface="Comic Sans MS" panose="030F0902030302020204" pitchFamily="66" charset="0"/>
            </a:endParaRPr>
          </a:p>
        </p:txBody>
      </p:sp>
      <p:sp>
        <p:nvSpPr>
          <p:cNvPr id="3" name="TextBox 2">
            <a:extLst>
              <a:ext uri="{FF2B5EF4-FFF2-40B4-BE49-F238E27FC236}">
                <a16:creationId xmlns:a16="http://schemas.microsoft.com/office/drawing/2014/main" id="{F0805047-1F23-764C-98AD-6B9D00DC771E}"/>
              </a:ext>
            </a:extLst>
          </p:cNvPr>
          <p:cNvSpPr txBox="1"/>
          <p:nvPr/>
        </p:nvSpPr>
        <p:spPr>
          <a:xfrm>
            <a:off x="592206" y="2556013"/>
            <a:ext cx="7699544" cy="615553"/>
          </a:xfrm>
          <a:prstGeom prst="rect">
            <a:avLst/>
          </a:prstGeom>
          <a:noFill/>
        </p:spPr>
        <p:txBody>
          <a:bodyPr wrap="none" rtlCol="0">
            <a:spAutoFit/>
          </a:bodyPr>
          <a:lstStyle/>
          <a:p>
            <a:r>
              <a:rPr lang="en-US" b="1" u="sng" dirty="0" err="1">
                <a:latin typeface="Comic Sans MS" panose="030F0902030302020204" pitchFamily="66" charset="0"/>
                <a:ea typeface="Times New Roman" panose="02020603050405020304" pitchFamily="18" charset="0"/>
                <a:cs typeface="Arial" panose="020B0604020202020204" pitchFamily="34" charset="0"/>
              </a:rPr>
              <a:t>Sabzeh</a:t>
            </a:r>
            <a:r>
              <a:rPr lang="en-US" b="1" u="sng" dirty="0">
                <a:latin typeface="Comic Sans MS" panose="030F0902030302020204" pitchFamily="66" charset="0"/>
                <a:ea typeface="Times New Roman" panose="02020603050405020304" pitchFamily="18" charset="0"/>
                <a:cs typeface="Arial" panose="020B0604020202020204" pitchFamily="34" charset="0"/>
              </a:rPr>
              <a:t> </a:t>
            </a:r>
            <a:r>
              <a:rPr lang="en-US" b="1" dirty="0">
                <a:latin typeface="Comic Sans MS" panose="030F0902030302020204" pitchFamily="66" charset="0"/>
                <a:ea typeface="Times New Roman" panose="02020603050405020304" pitchFamily="18" charset="0"/>
                <a:cs typeface="Arial" panose="020B0604020202020204" pitchFamily="34" charset="0"/>
              </a:rPr>
              <a:t> are grown lentil and wheat shoots symbolizing  good harvest. </a:t>
            </a:r>
            <a:endParaRPr lang="en-GB" dirty="0">
              <a:effectLst/>
              <a:latin typeface="Comic Sans MS" panose="030F0902030302020204" pitchFamily="66" charset="0"/>
              <a:ea typeface="Times New Roman" panose="02020603050405020304" pitchFamily="18" charset="0"/>
              <a:cs typeface="Arial" panose="020B0604020202020204" pitchFamily="34" charset="0"/>
            </a:endParaRPr>
          </a:p>
          <a:p>
            <a:endParaRPr lang="en-US" sz="1600" dirty="0">
              <a:latin typeface="Comic Sans MS" panose="030F0902030302020204" pitchFamily="66" charset="0"/>
            </a:endParaRPr>
          </a:p>
        </p:txBody>
      </p:sp>
      <p:sp>
        <p:nvSpPr>
          <p:cNvPr id="4" name="TextBox 3">
            <a:extLst>
              <a:ext uri="{FF2B5EF4-FFF2-40B4-BE49-F238E27FC236}">
                <a16:creationId xmlns:a16="http://schemas.microsoft.com/office/drawing/2014/main" id="{13BDD348-9AFE-5E4C-BFC9-964192B8AD5C}"/>
              </a:ext>
            </a:extLst>
          </p:cNvPr>
          <p:cNvSpPr txBox="1"/>
          <p:nvPr/>
        </p:nvSpPr>
        <p:spPr>
          <a:xfrm>
            <a:off x="706507" y="3728002"/>
            <a:ext cx="4935967" cy="615553"/>
          </a:xfrm>
          <a:prstGeom prst="rect">
            <a:avLst/>
          </a:prstGeom>
          <a:noFill/>
        </p:spPr>
        <p:txBody>
          <a:bodyPr wrap="none" rtlCol="0">
            <a:spAutoFit/>
          </a:bodyPr>
          <a:lstStyle/>
          <a:p>
            <a:r>
              <a:rPr lang="en-US" b="1" u="sng" dirty="0" err="1">
                <a:latin typeface="Comic Sans MS" panose="030F0902030302020204" pitchFamily="66" charset="0"/>
                <a:ea typeface="Times New Roman" panose="02020603050405020304" pitchFamily="18" charset="0"/>
                <a:cs typeface="Arial" panose="020B0604020202020204" pitchFamily="34" charset="0"/>
              </a:rPr>
              <a:t>Sekeh</a:t>
            </a:r>
            <a:r>
              <a:rPr lang="en-US" b="1" u="sng" dirty="0">
                <a:latin typeface="Comic Sans MS" panose="030F0902030302020204" pitchFamily="66" charset="0"/>
                <a:ea typeface="Times New Roman" panose="02020603050405020304" pitchFamily="18" charset="0"/>
                <a:cs typeface="Arial" panose="020B0604020202020204" pitchFamily="34" charset="0"/>
              </a:rPr>
              <a:t>  </a:t>
            </a:r>
            <a:r>
              <a:rPr lang="en-US" b="1" dirty="0">
                <a:latin typeface="Comic Sans MS" panose="030F0902030302020204" pitchFamily="66" charset="0"/>
                <a:ea typeface="Times New Roman" panose="02020603050405020304" pitchFamily="18" charset="0"/>
                <a:cs typeface="Arial" panose="020B0604020202020204" pitchFamily="34" charset="0"/>
              </a:rPr>
              <a:t>means  gold coin symbolizing  wealth.</a:t>
            </a:r>
            <a:endParaRPr lang="en-GB" dirty="0">
              <a:effectLst/>
              <a:latin typeface="Comic Sans MS" panose="030F0902030302020204" pitchFamily="66" charset="0"/>
              <a:ea typeface="Times New Roman" panose="02020603050405020304" pitchFamily="18" charset="0"/>
              <a:cs typeface="Arial" panose="020B0604020202020204" pitchFamily="34" charset="0"/>
            </a:endParaRPr>
          </a:p>
          <a:p>
            <a:endParaRPr lang="en-US" sz="1600" dirty="0">
              <a:latin typeface="Comic Sans MS" panose="030F0902030302020204" pitchFamily="66" charset="0"/>
            </a:endParaRPr>
          </a:p>
        </p:txBody>
      </p:sp>
      <p:sp>
        <p:nvSpPr>
          <p:cNvPr id="5" name="TextBox 4">
            <a:extLst>
              <a:ext uri="{FF2B5EF4-FFF2-40B4-BE49-F238E27FC236}">
                <a16:creationId xmlns:a16="http://schemas.microsoft.com/office/drawing/2014/main" id="{693EC3F6-8094-6B43-B732-273EC8F6463D}"/>
              </a:ext>
            </a:extLst>
          </p:cNvPr>
          <p:cNvSpPr txBox="1"/>
          <p:nvPr/>
        </p:nvSpPr>
        <p:spPr>
          <a:xfrm>
            <a:off x="725557" y="5040796"/>
            <a:ext cx="5142755" cy="615553"/>
          </a:xfrm>
          <a:prstGeom prst="rect">
            <a:avLst/>
          </a:prstGeom>
          <a:noFill/>
        </p:spPr>
        <p:txBody>
          <a:bodyPr wrap="none" rtlCol="0">
            <a:spAutoFit/>
          </a:bodyPr>
          <a:lstStyle/>
          <a:p>
            <a:r>
              <a:rPr lang="en-US" b="1" u="sng" dirty="0" err="1">
                <a:latin typeface="Comic Sans MS" panose="030F0902030302020204" pitchFamily="66" charset="0"/>
                <a:ea typeface="Times New Roman" panose="02020603050405020304" pitchFamily="18" charset="0"/>
                <a:cs typeface="Arial" panose="020B0604020202020204" pitchFamily="34" charset="0"/>
              </a:rPr>
              <a:t>Senjed</a:t>
            </a:r>
            <a:r>
              <a:rPr lang="en-US" b="1" u="sng" dirty="0">
                <a:latin typeface="Comic Sans MS" panose="030F0902030302020204" pitchFamily="66" charset="0"/>
                <a:ea typeface="Times New Roman" panose="02020603050405020304" pitchFamily="18" charset="0"/>
                <a:cs typeface="Arial" panose="020B0604020202020204" pitchFamily="34" charset="0"/>
              </a:rPr>
              <a:t> </a:t>
            </a:r>
            <a:r>
              <a:rPr lang="en-US" b="1" dirty="0">
                <a:latin typeface="Comic Sans MS" panose="030F0902030302020204" pitchFamily="66" charset="0"/>
                <a:ea typeface="Times New Roman" panose="02020603050405020304" pitchFamily="18" charset="0"/>
                <a:cs typeface="Arial" panose="020B0604020202020204" pitchFamily="34" charset="0"/>
              </a:rPr>
              <a:t> is a dried fruit which symbolizes love.</a:t>
            </a:r>
            <a:endParaRPr lang="en-GB" dirty="0">
              <a:effectLst/>
              <a:latin typeface="Comic Sans MS" panose="030F0902030302020204" pitchFamily="66" charset="0"/>
              <a:ea typeface="Times New Roman" panose="02020603050405020304" pitchFamily="18" charset="0"/>
              <a:cs typeface="Arial" panose="020B0604020202020204" pitchFamily="34" charset="0"/>
            </a:endParaRPr>
          </a:p>
          <a:p>
            <a:endParaRPr lang="en-US" sz="1600" dirty="0">
              <a:latin typeface="Comic Sans MS" panose="030F0902030302020204" pitchFamily="66" charset="0"/>
            </a:endParaRPr>
          </a:p>
        </p:txBody>
      </p:sp>
    </p:spTree>
    <p:extLst>
      <p:ext uri="{BB962C8B-B14F-4D97-AF65-F5344CB8AC3E}">
        <p14:creationId xmlns:p14="http://schemas.microsoft.com/office/powerpoint/2010/main" val="11526912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4041BB-9725-3C4B-BDB1-5EFFEA90F7E7}"/>
              </a:ext>
            </a:extLst>
          </p:cNvPr>
          <p:cNvSpPr txBox="1"/>
          <p:nvPr/>
        </p:nvSpPr>
        <p:spPr>
          <a:xfrm>
            <a:off x="640080" y="2872899"/>
            <a:ext cx="4516120" cy="3422236"/>
          </a:xfrm>
          <a:prstGeom prst="rect">
            <a:avLst/>
          </a:prstGeom>
        </p:spPr>
        <p:txBody>
          <a:bodyPr vert="horz" lIns="91440" tIns="45720" rIns="91440" bIns="45720" rtlCol="0">
            <a:normAutofit lnSpcReduction="10000"/>
          </a:bodyPr>
          <a:lstStyle/>
          <a:p>
            <a:pPr indent="-228600" algn="just">
              <a:spcAft>
                <a:spcPts val="600"/>
              </a:spcAft>
              <a:buFont typeface="Arial" panose="020B0604020202020204" pitchFamily="34" charset="0"/>
              <a:buChar char="•"/>
            </a:pPr>
            <a:r>
              <a:rPr lang="en-US" sz="2200" b="1" dirty="0">
                <a:effectLst/>
                <a:latin typeface="Comic Sans MS" panose="030F0902030302020204" pitchFamily="66" charset="0"/>
              </a:rPr>
              <a:t>Here are also other items on the Haft- Seen table that don’t begin with letter S but have a special meaning. For example </a:t>
            </a:r>
            <a:r>
              <a:rPr lang="en-US" sz="2200" b="1" dirty="0">
                <a:solidFill>
                  <a:srgbClr val="FF0000"/>
                </a:solidFill>
                <a:latin typeface="Comic Sans MS" panose="030F0902030302020204" pitchFamily="66" charset="0"/>
              </a:rPr>
              <a:t>G</a:t>
            </a:r>
            <a:r>
              <a:rPr lang="en-US" sz="2200" b="1" dirty="0">
                <a:solidFill>
                  <a:srgbClr val="FF0000"/>
                </a:solidFill>
                <a:effectLst/>
                <a:latin typeface="Comic Sans MS" panose="030F0902030302020204" pitchFamily="66" charset="0"/>
              </a:rPr>
              <a:t>old fish </a:t>
            </a:r>
            <a:r>
              <a:rPr lang="en-US" sz="2200" b="1" dirty="0">
                <a:effectLst/>
                <a:latin typeface="Comic Sans MS" panose="030F0902030302020204" pitchFamily="66" charset="0"/>
              </a:rPr>
              <a:t>is a symbol of water and life.  </a:t>
            </a:r>
            <a:r>
              <a:rPr lang="en-US" sz="2200" b="1" dirty="0">
                <a:solidFill>
                  <a:srgbClr val="FF0000"/>
                </a:solidFill>
                <a:effectLst/>
                <a:latin typeface="Comic Sans MS" panose="030F0902030302020204" pitchFamily="66" charset="0"/>
              </a:rPr>
              <a:t>Mirror</a:t>
            </a:r>
            <a:r>
              <a:rPr lang="en-US" sz="2200" b="1" dirty="0">
                <a:effectLst/>
                <a:latin typeface="Comic Sans MS" panose="030F0902030302020204" pitchFamily="66" charset="0"/>
              </a:rPr>
              <a:t> is symbol of sky and reflection. </a:t>
            </a:r>
            <a:r>
              <a:rPr lang="en-US" sz="2200" b="1" dirty="0">
                <a:solidFill>
                  <a:srgbClr val="FF0000"/>
                </a:solidFill>
                <a:effectLst/>
                <a:latin typeface="Comic Sans MS" panose="030F0902030302020204" pitchFamily="66" charset="0"/>
              </a:rPr>
              <a:t>Colored eggs</a:t>
            </a:r>
            <a:r>
              <a:rPr lang="en-US" sz="2200" b="1" dirty="0">
                <a:effectLst/>
                <a:latin typeface="Comic Sans MS" panose="030F0902030302020204" pitchFamily="66" charset="0"/>
              </a:rPr>
              <a:t> are symbol of new life and fertility, and </a:t>
            </a:r>
            <a:r>
              <a:rPr lang="en-US" sz="2200" b="1" dirty="0">
                <a:solidFill>
                  <a:srgbClr val="FF0000"/>
                </a:solidFill>
                <a:latin typeface="Comic Sans MS" panose="030F0902030302020204" pitchFamily="66" charset="0"/>
              </a:rPr>
              <a:t>C</a:t>
            </a:r>
            <a:r>
              <a:rPr lang="en-US" sz="2200" b="1" dirty="0">
                <a:solidFill>
                  <a:srgbClr val="FF0000"/>
                </a:solidFill>
                <a:effectLst/>
                <a:latin typeface="Comic Sans MS" panose="030F0902030302020204" pitchFamily="66" charset="0"/>
              </a:rPr>
              <a:t>andles</a:t>
            </a:r>
            <a:r>
              <a:rPr lang="en-US" sz="2200" b="1" dirty="0">
                <a:effectLst/>
                <a:latin typeface="Comic Sans MS" panose="030F0902030302020204" pitchFamily="66" charset="0"/>
              </a:rPr>
              <a:t> are symbol of fire.</a:t>
            </a:r>
            <a:endParaRPr lang="en-US" sz="2200" dirty="0">
              <a:effectLst/>
              <a:latin typeface="Comic Sans MS" panose="030F0902030302020204" pitchFamily="66" charset="0"/>
            </a:endParaRPr>
          </a:p>
        </p:txBody>
      </p:sp>
      <p:pic>
        <p:nvPicPr>
          <p:cNvPr id="4" name="Picture 3">
            <a:extLst>
              <a:ext uri="{FF2B5EF4-FFF2-40B4-BE49-F238E27FC236}">
                <a16:creationId xmlns:a16="http://schemas.microsoft.com/office/drawing/2014/main" id="{20C2E7AE-3862-A946-AA1D-AB3CD095F411}"/>
              </a:ext>
            </a:extLst>
          </p:cNvPr>
          <p:cNvPicPr>
            <a:picLocks noChangeAspect="1"/>
          </p:cNvPicPr>
          <p:nvPr/>
        </p:nvPicPr>
        <p:blipFill rotWithShape="1">
          <a:blip r:embed="rId2"/>
          <a:srcRect l="12491" r="20556"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474244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C394213-58CB-C546-BCA9-082C22E7506D}"/>
              </a:ext>
            </a:extLst>
          </p:cNvPr>
          <p:cNvPicPr>
            <a:picLocks noChangeAspect="1"/>
          </p:cNvPicPr>
          <p:nvPr/>
        </p:nvPicPr>
        <p:blipFill rotWithShape="1">
          <a:blip r:embed="rId2"/>
          <a:srcRect l="93" r="-1" b="-1"/>
          <a:stretch/>
        </p:blipFill>
        <p:spPr>
          <a:xfrm>
            <a:off x="88901" y="3937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0E5F0DB-8299-6146-98CD-4D48F5A53A2F}"/>
              </a:ext>
            </a:extLst>
          </p:cNvPr>
          <p:cNvSpPr txBox="1"/>
          <p:nvPr/>
        </p:nvSpPr>
        <p:spPr>
          <a:xfrm>
            <a:off x="7531610" y="2076450"/>
            <a:ext cx="4355590" cy="4100513"/>
          </a:xfrm>
          <a:prstGeom prst="rect">
            <a:avLst/>
          </a:prstGeom>
        </p:spPr>
        <p:txBody>
          <a:bodyPr vert="horz" lIns="91440" tIns="45720" rIns="91440" bIns="45720" rtlCol="0">
            <a:normAutofit/>
          </a:bodyPr>
          <a:lstStyle/>
          <a:p>
            <a:pPr indent="-228600">
              <a:spcAft>
                <a:spcPts val="600"/>
              </a:spcAft>
              <a:buFont typeface="Arial" panose="020B0604020202020204" pitchFamily="34" charset="0"/>
              <a:buChar char="•"/>
            </a:pPr>
            <a:r>
              <a:rPr lang="en-US" sz="2000" b="1" dirty="0">
                <a:effectLst/>
                <a:latin typeface="Comic Sans MS" panose="030F0902030302020204" pitchFamily="66" charset="0"/>
              </a:rPr>
              <a:t> Before the new year starts, families get around the Haft-Seen table and count down to the new year. They then hug and wish each other a good new year and eat sweets. They spend the rest of the day visiting family and friends, beginning with the elders, who give the younger family members freshly minted money notes.</a:t>
            </a:r>
            <a:endParaRPr lang="en-US" sz="2000" dirty="0">
              <a:effectLst/>
              <a:latin typeface="Comic Sans MS" panose="030F0902030302020204" pitchFamily="66" charset="0"/>
            </a:endParaRPr>
          </a:p>
        </p:txBody>
      </p:sp>
    </p:spTree>
    <p:extLst>
      <p:ext uri="{BB962C8B-B14F-4D97-AF65-F5344CB8AC3E}">
        <p14:creationId xmlns:p14="http://schemas.microsoft.com/office/powerpoint/2010/main" val="30687224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ACF74F8-8859-F94B-9C0D-E76A7D6D4D42}"/>
              </a:ext>
            </a:extLst>
          </p:cNvPr>
          <p:cNvPicPr>
            <a:picLocks noChangeAspect="1"/>
          </p:cNvPicPr>
          <p:nvPr/>
        </p:nvPicPr>
        <p:blipFill rotWithShape="1">
          <a:blip r:embed="rId2"/>
          <a:srcRect t="38551" b="7343"/>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TextBox 2">
            <a:extLst>
              <a:ext uri="{FF2B5EF4-FFF2-40B4-BE49-F238E27FC236}">
                <a16:creationId xmlns:a16="http://schemas.microsoft.com/office/drawing/2014/main" id="{81AF50AB-9538-A84A-BF45-4E4AB7105FF6}"/>
              </a:ext>
            </a:extLst>
          </p:cNvPr>
          <p:cNvSpPr txBox="1"/>
          <p:nvPr/>
        </p:nvSpPr>
        <p:spPr>
          <a:xfrm>
            <a:off x="452082" y="3854450"/>
            <a:ext cx="7485413" cy="2452687"/>
          </a:xfrm>
          <a:prstGeom prst="rect">
            <a:avLst/>
          </a:prstGeom>
        </p:spPr>
        <p:txBody>
          <a:bodyPr vert="horz" lIns="91440" tIns="45720" rIns="91440" bIns="45720" rtlCol="0" anchor="ctr">
            <a:normAutofit fontScale="92500" lnSpcReduction="10000"/>
          </a:bodyPr>
          <a:lstStyle/>
          <a:p>
            <a:pPr indent="-228600">
              <a:lnSpc>
                <a:spcPct val="110000"/>
              </a:lnSpc>
              <a:spcAft>
                <a:spcPts val="600"/>
              </a:spcAft>
              <a:buFont typeface="Arial" panose="020B0604020202020204" pitchFamily="34" charset="0"/>
              <a:buChar char="•"/>
            </a:pPr>
            <a:r>
              <a:rPr lang="en-US" b="1" dirty="0">
                <a:effectLst/>
                <a:latin typeface="Comic Sans MS" panose="030F0902030302020204" pitchFamily="66" charset="0"/>
              </a:rPr>
              <a:t>The final day of Nowruz is called </a:t>
            </a:r>
            <a:r>
              <a:rPr lang="en-US" b="1" dirty="0" err="1">
                <a:effectLst/>
                <a:latin typeface="Comic Sans MS" panose="030F0902030302020204" pitchFamily="66" charset="0"/>
              </a:rPr>
              <a:t>sizdahbedar</a:t>
            </a:r>
            <a:r>
              <a:rPr lang="en-US" b="1" dirty="0">
                <a:effectLst/>
                <a:latin typeface="Comic Sans MS" panose="030F0902030302020204" pitchFamily="66" charset="0"/>
              </a:rPr>
              <a:t>. This is the 13</a:t>
            </a:r>
            <a:r>
              <a:rPr lang="en-US" b="1" baseline="30000" dirty="0">
                <a:effectLst/>
                <a:latin typeface="Comic Sans MS" panose="030F0902030302020204" pitchFamily="66" charset="0"/>
              </a:rPr>
              <a:t>th</a:t>
            </a:r>
            <a:r>
              <a:rPr lang="en-US" b="1" dirty="0">
                <a:effectLst/>
                <a:latin typeface="Comic Sans MS" panose="030F0902030302020204" pitchFamily="66" charset="0"/>
              </a:rPr>
              <a:t> day of Farvardin,  which is first month of the new year. </a:t>
            </a:r>
            <a:r>
              <a:rPr lang="en-US" b="1" dirty="0" err="1">
                <a:effectLst/>
                <a:latin typeface="Comic Sans MS" panose="030F0902030302020204" pitchFamily="66" charset="0"/>
              </a:rPr>
              <a:t>Sizdah</a:t>
            </a:r>
            <a:r>
              <a:rPr lang="en-US" b="1" dirty="0">
                <a:effectLst/>
                <a:latin typeface="Comic Sans MS" panose="030F0902030302020204" pitchFamily="66" charset="0"/>
              </a:rPr>
              <a:t> means 13 in Farsi which is considered an unlucky number. People aim to spend this day  outside their homes. Families go on a picnic outdoor in the orchards, by the lakes or rivers. They eat and drink, play games and sing songs and dance. </a:t>
            </a:r>
            <a:r>
              <a:rPr lang="en-US" b="1" dirty="0" err="1">
                <a:latin typeface="Comic Sans MS" panose="030F0902030302020204" pitchFamily="66" charset="0"/>
              </a:rPr>
              <a:t>Sizdahbedar</a:t>
            </a:r>
            <a:r>
              <a:rPr lang="en-US" b="1" dirty="0">
                <a:latin typeface="Comic Sans MS" panose="030F0902030302020204" pitchFamily="66" charset="0"/>
              </a:rPr>
              <a:t> is the last day of Nowruz holidays. On the14</a:t>
            </a:r>
            <a:r>
              <a:rPr lang="en-US" b="1" baseline="30000" dirty="0">
                <a:latin typeface="Comic Sans MS" panose="030F0902030302020204" pitchFamily="66" charset="0"/>
              </a:rPr>
              <a:t>th</a:t>
            </a:r>
            <a:r>
              <a:rPr lang="en-US" b="1" dirty="0">
                <a:latin typeface="Comic Sans MS" panose="030F0902030302020204" pitchFamily="66" charset="0"/>
              </a:rPr>
              <a:t> day of the new year children go back to school and share their happy memories and experiences with their peers. </a:t>
            </a:r>
            <a:endParaRPr lang="en-US" dirty="0">
              <a:latin typeface="Comic Sans MS" panose="030F0902030302020204" pitchFamily="66" charset="0"/>
            </a:endParaRPr>
          </a:p>
        </p:txBody>
      </p:sp>
    </p:spTree>
    <p:extLst>
      <p:ext uri="{BB962C8B-B14F-4D97-AF65-F5344CB8AC3E}">
        <p14:creationId xmlns:p14="http://schemas.microsoft.com/office/powerpoint/2010/main" val="8810895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586</TotalTime>
  <Words>477</Words>
  <Application>Microsoft Office PowerPoint</Application>
  <PresentationFormat>Widescreen</PresentationFormat>
  <Paragraphs>13</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Calibri Light</vt:lpstr>
      <vt:lpstr>Cambria</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Saleh Moamensiamy</dc:creator>
  <cp:lastModifiedBy>S Sands</cp:lastModifiedBy>
  <cp:revision>5</cp:revision>
  <dcterms:created xsi:type="dcterms:W3CDTF">2022-03-15T23:09:35Z</dcterms:created>
  <dcterms:modified xsi:type="dcterms:W3CDTF">2022-03-18T09:56:24Z</dcterms:modified>
</cp:coreProperties>
</file>